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8" r:id="rId5"/>
    <p:sldId id="279" r:id="rId6"/>
    <p:sldId id="280" r:id="rId7"/>
    <p:sldId id="281" r:id="rId8"/>
    <p:sldId id="283" r:id="rId9"/>
    <p:sldId id="284" r:id="rId10"/>
    <p:sldId id="285" r:id="rId11"/>
    <p:sldId id="2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050" autoAdjust="0"/>
  </p:normalViewPr>
  <p:slideViewPr>
    <p:cSldViewPr snapToGrid="0">
      <p:cViewPr>
        <p:scale>
          <a:sx n="120" d="100"/>
          <a:sy n="120" d="100"/>
        </p:scale>
        <p:origin x="174"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195789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many users of LiDAR within engineering or surveying and those who are new to LiDAR as a raw data source, the concept of data classification is novel. </a:t>
            </a:r>
          </a:p>
          <a:p>
            <a:r>
              <a:rPr lang="en-US" dirty="0"/>
              <a:t>- LiDAR systems send out a pulse of laser light and measure the time until a return echo is detected (like sonar), light travelling through air is nearly constant, hence we are able to range objects. </a:t>
            </a:r>
          </a:p>
          <a:p>
            <a:pPr marL="171450" indent="-171450">
              <a:buFontTx/>
              <a:buChar char="-"/>
            </a:pPr>
            <a:r>
              <a:rPr lang="en-US" dirty="0"/>
              <a:t>Additional data such as position, orientation, is collected, this is processed to generate a pseudo-random point cloud in the spatial reference system chosen by the user. </a:t>
            </a:r>
          </a:p>
          <a:p>
            <a:pPr marL="171450" indent="-171450">
              <a:buFontTx/>
              <a:buChar char="-"/>
            </a:pPr>
            <a:r>
              <a:rPr lang="en-US" dirty="0"/>
              <a:t>Each point represents a detection</a:t>
            </a:r>
          </a:p>
          <a:p>
            <a:pPr marL="171450" indent="-171450">
              <a:buFontTx/>
              <a:buChar char="-"/>
            </a:pPr>
            <a:r>
              <a:rPr lang="en-US" dirty="0"/>
              <a:t>In order to analyze we’ll need to segregate some of the points that we feed into our analysis, selecting enough and the correct points that we want to use to support our model. </a:t>
            </a:r>
          </a:p>
          <a:p>
            <a:pPr marL="171450" indent="-171450">
              <a:buFontTx/>
              <a:buChar char="-"/>
            </a:pPr>
            <a:r>
              <a:rPr lang="en-US" dirty="0"/>
              <a:t>Segregating these points is classification, as we are labeling each point according to the “class” of the object. We store this on an individual basis</a:t>
            </a:r>
          </a:p>
          <a:p>
            <a:pPr marL="171450" indent="-171450">
              <a:buFontTx/>
              <a:buChar char="-"/>
            </a:pPr>
            <a:r>
              <a:rPr lang="en-US" dirty="0"/>
              <a:t>Typically, this is stored via files formatted for LAS that contains the X, Y, Z attributes and it’s classification. </a:t>
            </a:r>
          </a:p>
          <a:p>
            <a:pPr marL="171450" indent="-171450">
              <a:buFontTx/>
              <a:buChar char="-"/>
            </a:pPr>
            <a:endParaRPr lang="en-US" dirty="0"/>
          </a:p>
          <a:p>
            <a:pPr marL="0" indent="0">
              <a:buFontTx/>
              <a:buNone/>
            </a:pPr>
            <a:r>
              <a:rPr lang="en-US" dirty="0"/>
              <a:t>Object Classification on Point Clouds</a:t>
            </a:r>
          </a:p>
          <a:p>
            <a:pPr marL="0" indent="0">
              <a:buFontTx/>
              <a:buNone/>
            </a:pPr>
            <a:r>
              <a:rPr lang="en-US" dirty="0"/>
              <a:t>- Early attempts to classifying point clouds were developed by adapting ideas from deep learning on images</a:t>
            </a:r>
          </a:p>
          <a:p>
            <a:pPr marL="171450" indent="-171450">
              <a:buFontTx/>
              <a:buChar char="-"/>
            </a:pPr>
            <a:r>
              <a:rPr lang="en-US" dirty="0"/>
              <a:t>Difficulty arises from the fact that point clouds do not have a well-defined order of points on which convolutions can be performed, for example photogrammetry. </a:t>
            </a:r>
          </a:p>
          <a:p>
            <a:pPr marL="171450" indent="-171450">
              <a:buFontTx/>
              <a:buChar char="-"/>
            </a:pPr>
            <a:r>
              <a:rPr lang="en-US" dirty="0"/>
              <a:t>There are methods of jointly learning point clouds</a:t>
            </a:r>
          </a:p>
          <a:p>
            <a:pPr marL="0" indent="0">
              <a:buFontTx/>
              <a:buNone/>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19449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 In a study jointly published by Hong Kong University of Science and Technology 2Singapore University of Technology and Design 3The University of Tokyo 4Deakin University</a:t>
            </a:r>
          </a:p>
          <a:p>
            <a:pPr marL="171450" indent="-171450">
              <a:buFontTx/>
              <a:buChar char="-"/>
            </a:pPr>
            <a:r>
              <a:rPr lang="en-US" dirty="0"/>
              <a:t>Though GPU’s have increased in in processing power and availability, there remains key problems with point cloud classification</a:t>
            </a:r>
          </a:p>
          <a:p>
            <a:pPr marL="171450" indent="-171450">
              <a:buFontTx/>
              <a:buChar char="-"/>
            </a:pPr>
            <a:r>
              <a:rPr lang="en-US" dirty="0"/>
              <a:t>There has been recent research producing high rates of point cloud classification accuracy (approximately 92%) however, problems with 3D object classification have not been entirely solved, most notably classification in the real world, and not running classification on CAD data.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130073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K-Means -&gt; T</a:t>
            </a:r>
            <a:r>
              <a:rPr lang="en-US" b="0" i="0" dirty="0">
                <a:solidFill>
                  <a:srgbClr val="777777"/>
                </a:solidFill>
                <a:effectLst/>
                <a:latin typeface="OpenSans-Regular"/>
              </a:rPr>
              <a:t>he use of the k-means method and exploration of different measures is proposed. K-means is a technique of cluster analysis, which automatically assigns objects to different classes by analyzing the similarities or dissimilarities between them. </a:t>
            </a:r>
          </a:p>
          <a:p>
            <a:endParaRPr lang="en-US" b="0" i="0" dirty="0">
              <a:solidFill>
                <a:srgbClr val="777777"/>
              </a:solidFill>
              <a:effectLst/>
              <a:latin typeface="OpenSans-Regular"/>
            </a:endParaRPr>
          </a:p>
          <a:p>
            <a:r>
              <a:rPr lang="en-US" b="0" i="0" dirty="0">
                <a:solidFill>
                  <a:srgbClr val="777777"/>
                </a:solidFill>
                <a:effectLst/>
                <a:latin typeface="OpenSans-Regular"/>
              </a:rPr>
              <a:t>The k-means method has been used by some authors to classify LiDAR points, but in different contexts.</a:t>
            </a: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269826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3200" dirty="0"/>
              <a:t>LiDAR Point Cloud Classification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70000" lnSpcReduction="20000"/>
          </a:bodyPr>
          <a:lstStyle/>
          <a:p>
            <a:pPr algn="l"/>
            <a:r>
              <a:rPr lang="en-US" sz="2300" dirty="0"/>
              <a:t>Dan Burke</a:t>
            </a:r>
          </a:p>
          <a:p>
            <a:pPr algn="l"/>
            <a:r>
              <a:rPr lang="en-US" dirty="0"/>
              <a:t>IST 707</a:t>
            </a:r>
          </a:p>
          <a:p>
            <a:pPr algn="l"/>
            <a:r>
              <a:rPr lang="en-US" sz="2300" dirty="0"/>
              <a:t>12/8/2021</a:t>
            </a:r>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Outline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What is LiDAR</a:t>
            </a:r>
          </a:p>
          <a:p>
            <a:pPr marL="36900" lvl="0" indent="0">
              <a:buNone/>
            </a:pPr>
            <a:r>
              <a:rPr lang="en-US" sz="2400" dirty="0"/>
              <a:t>LiDAR Use cases</a:t>
            </a:r>
          </a:p>
          <a:p>
            <a:pPr marL="36900" lvl="0" indent="0">
              <a:buNone/>
            </a:pPr>
            <a:r>
              <a:rPr lang="en-US" sz="2400" dirty="0"/>
              <a:t>LiDAR Point Cloud</a:t>
            </a:r>
          </a:p>
          <a:p>
            <a:pPr marL="36900" lvl="0" indent="0">
              <a:buNone/>
            </a:pPr>
            <a:r>
              <a:rPr lang="en-US" sz="2400" dirty="0"/>
              <a:t>Problems</a:t>
            </a:r>
          </a:p>
          <a:p>
            <a:pPr marL="36900" indent="0">
              <a:buNone/>
            </a:pPr>
            <a:r>
              <a:rPr lang="en-US" sz="2400" dirty="0"/>
              <a:t>Classification Methods</a:t>
            </a:r>
          </a:p>
          <a:p>
            <a:pPr marL="36900" lvl="0" indent="0">
              <a:buNone/>
            </a:pPr>
            <a:endParaRPr lang="en-US" sz="2400" dirty="0"/>
          </a:p>
          <a:p>
            <a:pPr marL="36900" lvl="0" indent="0">
              <a:buNone/>
            </a:pPr>
            <a:r>
              <a:rPr lang="en-US" sz="2400" dirty="0"/>
              <a:t> </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1F046-AE9C-4AEA-BE01-EE60F93F0A7D}"/>
              </a:ext>
            </a:extLst>
          </p:cNvPr>
          <p:cNvSpPr>
            <a:spLocks noGrp="1"/>
          </p:cNvSpPr>
          <p:nvPr>
            <p:ph type="title"/>
          </p:nvPr>
        </p:nvSpPr>
        <p:spPr/>
        <p:txBody>
          <a:bodyPr/>
          <a:lstStyle/>
          <a:p>
            <a:r>
              <a:rPr lang="en-US" dirty="0"/>
              <a:t>What is LiDAR</a:t>
            </a:r>
          </a:p>
        </p:txBody>
      </p:sp>
      <p:sp>
        <p:nvSpPr>
          <p:cNvPr id="3" name="TextBox 2">
            <a:extLst>
              <a:ext uri="{FF2B5EF4-FFF2-40B4-BE49-F238E27FC236}">
                <a16:creationId xmlns:a16="http://schemas.microsoft.com/office/drawing/2014/main" id="{C8533DE6-8A9F-49DB-A2D2-E98339442776}"/>
              </a:ext>
            </a:extLst>
          </p:cNvPr>
          <p:cNvSpPr txBox="1"/>
          <p:nvPr/>
        </p:nvSpPr>
        <p:spPr>
          <a:xfrm>
            <a:off x="788565" y="1866900"/>
            <a:ext cx="5307435" cy="2308324"/>
          </a:xfrm>
          <a:prstGeom prst="rect">
            <a:avLst/>
          </a:prstGeom>
          <a:noFill/>
        </p:spPr>
        <p:txBody>
          <a:bodyPr wrap="square" rtlCol="0">
            <a:spAutoFit/>
          </a:bodyPr>
          <a:lstStyle/>
          <a:p>
            <a:r>
              <a:rPr lang="en-US" dirty="0"/>
              <a:t>Lidar – Light Detection and Ranging</a:t>
            </a:r>
          </a:p>
          <a:p>
            <a:endParaRPr lang="en-US" dirty="0"/>
          </a:p>
          <a:p>
            <a:pPr marL="285750" indent="-285750">
              <a:buFont typeface="Arial" panose="020B0604020202020204" pitchFamily="34" charset="0"/>
              <a:buChar char="•"/>
            </a:pPr>
            <a:r>
              <a:rPr lang="en-US" dirty="0"/>
              <a:t>Remote sensing method for examining the surface of the earth or environments</a:t>
            </a:r>
          </a:p>
          <a:p>
            <a:pPr marL="285750" indent="-285750">
              <a:buFont typeface="Arial" panose="020B0604020202020204" pitchFamily="34" charset="0"/>
              <a:buChar char="•"/>
            </a:pPr>
            <a:r>
              <a:rPr lang="en-US" dirty="0"/>
              <a:t>Utilizes light in the form of a “pulsed laser” to measure variable distances.</a:t>
            </a:r>
          </a:p>
          <a:p>
            <a:pPr marL="285750" indent="-285750">
              <a:buFont typeface="Arial" panose="020B0604020202020204" pitchFamily="34" charset="0"/>
              <a:buChar char="•"/>
            </a:pPr>
            <a:r>
              <a:rPr lang="en-US" dirty="0"/>
              <a:t>Outputs three-dimensional data (point cloud) </a:t>
            </a:r>
          </a:p>
          <a:p>
            <a:pPr marL="285750" indent="-285750">
              <a:buFont typeface="Arial" panose="020B0604020202020204" pitchFamily="34" charset="0"/>
              <a:buChar char="•"/>
            </a:pPr>
            <a:endParaRPr lang="en-US" dirty="0"/>
          </a:p>
        </p:txBody>
      </p:sp>
      <p:pic>
        <p:nvPicPr>
          <p:cNvPr id="5" name="Picture 4" descr="A large crowd of people at a concert&#10;&#10;Description automatically generated with low confidence">
            <a:extLst>
              <a:ext uri="{FF2B5EF4-FFF2-40B4-BE49-F238E27FC236}">
                <a16:creationId xmlns:a16="http://schemas.microsoft.com/office/drawing/2014/main" id="{2BADB91C-68D3-472C-B247-86EB5DA74131}"/>
              </a:ext>
            </a:extLst>
          </p:cNvPr>
          <p:cNvPicPr>
            <a:picLocks noChangeAspect="1"/>
          </p:cNvPicPr>
          <p:nvPr/>
        </p:nvPicPr>
        <p:blipFill>
          <a:blip r:embed="rId3"/>
          <a:stretch>
            <a:fillRect/>
          </a:stretch>
        </p:blipFill>
        <p:spPr>
          <a:xfrm>
            <a:off x="6382909" y="1882629"/>
            <a:ext cx="5325401" cy="3410125"/>
          </a:xfrm>
          <a:prstGeom prst="rect">
            <a:avLst/>
          </a:prstGeom>
        </p:spPr>
      </p:pic>
      <p:sp>
        <p:nvSpPr>
          <p:cNvPr id="6" name="TextBox 5">
            <a:extLst>
              <a:ext uri="{FF2B5EF4-FFF2-40B4-BE49-F238E27FC236}">
                <a16:creationId xmlns:a16="http://schemas.microsoft.com/office/drawing/2014/main" id="{BDBA0513-1EF9-4F92-9B20-6ED1A27D1C7A}"/>
              </a:ext>
            </a:extLst>
          </p:cNvPr>
          <p:cNvSpPr txBox="1"/>
          <p:nvPr/>
        </p:nvSpPr>
        <p:spPr>
          <a:xfrm>
            <a:off x="6299019" y="5308483"/>
            <a:ext cx="4328451" cy="461665"/>
          </a:xfrm>
          <a:prstGeom prst="rect">
            <a:avLst/>
          </a:prstGeom>
          <a:noFill/>
        </p:spPr>
        <p:txBody>
          <a:bodyPr wrap="square" rtlCol="0">
            <a:spAutoFit/>
          </a:bodyPr>
          <a:lstStyle/>
          <a:p>
            <a:r>
              <a:rPr lang="en-US" sz="800" i="1" dirty="0">
                <a:effectLst/>
              </a:rPr>
              <a:t>Lidar point cloud Washington, DC</a:t>
            </a:r>
            <a:r>
              <a:rPr lang="en-US" sz="800" dirty="0">
                <a:effectLst/>
              </a:rPr>
              <a:t>. Lidar Point Cloud Washington, DC. (n.d.). Retrieved December 7, 2021, from https://www.usgs.gov/media/images/lidar-point-cloud-washington-dc-0. </a:t>
            </a:r>
          </a:p>
          <a:p>
            <a:endParaRPr lang="en-US" sz="800" dirty="0"/>
          </a:p>
        </p:txBody>
      </p:sp>
    </p:spTree>
    <p:extLst>
      <p:ext uri="{BB962C8B-B14F-4D97-AF65-F5344CB8AC3E}">
        <p14:creationId xmlns:p14="http://schemas.microsoft.com/office/powerpoint/2010/main" val="1374656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1588F9-72D2-422A-A479-507EB9C2B4C1}"/>
              </a:ext>
            </a:extLst>
          </p:cNvPr>
          <p:cNvPicPr>
            <a:picLocks noChangeAspect="1"/>
          </p:cNvPicPr>
          <p:nvPr/>
        </p:nvPicPr>
        <p:blipFill rotWithShape="1">
          <a:blip r:embed="rId3"/>
          <a:srcRect l="2358" r="18531"/>
          <a:stretch/>
        </p:blipFill>
        <p:spPr>
          <a:xfrm>
            <a:off x="1" y="10"/>
            <a:ext cx="12192000" cy="685799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CA41F046-AE9C-4AEA-BE01-EE60F93F0A7D}"/>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US" sz="2400" dirty="0"/>
              <a:t>Use Cases</a:t>
            </a:r>
          </a:p>
        </p:txBody>
      </p:sp>
      <p:sp>
        <p:nvSpPr>
          <p:cNvPr id="3" name="TextBox 2">
            <a:extLst>
              <a:ext uri="{FF2B5EF4-FFF2-40B4-BE49-F238E27FC236}">
                <a16:creationId xmlns:a16="http://schemas.microsoft.com/office/drawing/2014/main" id="{C8533DE6-8A9F-49DB-A2D2-E98339442776}"/>
              </a:ext>
            </a:extLst>
          </p:cNvPr>
          <p:cNvSpPr txBox="1"/>
          <p:nvPr/>
        </p:nvSpPr>
        <p:spPr>
          <a:xfrm>
            <a:off x="7780424" y="1968238"/>
            <a:ext cx="3531684" cy="3679189"/>
          </a:xfrm>
          <a:prstGeom prst="rect">
            <a:avLst/>
          </a:prstGeom>
        </p:spPr>
        <p:txBody>
          <a:bodyPr vert="horz" lIns="91440" tIns="45720" rIns="91440" bIns="45720" rtlCol="0" anchor="t">
            <a:normAutofit fontScale="92500" lnSpcReduction="10000"/>
          </a:bodyPr>
          <a:lstStyle/>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Computer Vision</a:t>
            </a:r>
          </a:p>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Surveying</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Mapping &amp; Cartography</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Terrain Modeling</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Bathymetric Mapping</a:t>
            </a:r>
          </a:p>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Infrastructure Maintenance</a:t>
            </a:r>
          </a:p>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Agriculture &amp; Biology/Conservation</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Crop Viability</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Crop Categorization</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Crop Mapping</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Forestry</a:t>
            </a:r>
          </a:p>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Gesture Recognition</a:t>
            </a:r>
          </a:p>
          <a:p>
            <a:pPr marL="285750"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Autonomous Vehicles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Navigation, Collision Avoidance</a:t>
            </a:r>
          </a:p>
          <a:p>
            <a:pPr marL="285750" indent="-285750" defTabSz="457200">
              <a:lnSpc>
                <a:spcPct val="90000"/>
              </a:lnSpc>
              <a:spcBef>
                <a:spcPct val="20000"/>
              </a:spcBef>
              <a:spcAft>
                <a:spcPts val="600"/>
              </a:spcAft>
              <a:buClr>
                <a:schemeClr val="tx2"/>
              </a:buClr>
              <a:buSzPct val="70000"/>
              <a:buFont typeface="Wingdings 2" charset="2"/>
              <a:buChar char="•"/>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defTabSz="457200">
              <a:lnSpc>
                <a:spcPct val="90000"/>
              </a:lnSpc>
              <a:spcBef>
                <a:spcPct val="20000"/>
              </a:spcBef>
              <a:spcAft>
                <a:spcPts val="600"/>
              </a:spcAft>
              <a:buClr>
                <a:schemeClr val="tx2"/>
              </a:buClr>
              <a:buSzPct val="70000"/>
              <a:buFont typeface="Wingdings 2" charset="2"/>
              <a:buChar char="•"/>
            </a:pPr>
            <a:endParaRPr lang="en-US" sz="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79483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2AE9-CAED-44EF-9D18-40BA167998A5}"/>
              </a:ext>
            </a:extLst>
          </p:cNvPr>
          <p:cNvSpPr>
            <a:spLocks noGrp="1"/>
          </p:cNvSpPr>
          <p:nvPr>
            <p:ph type="title"/>
          </p:nvPr>
        </p:nvSpPr>
        <p:spPr/>
        <p:txBody>
          <a:bodyPr/>
          <a:lstStyle/>
          <a:p>
            <a:r>
              <a:rPr lang="en-US" dirty="0"/>
              <a:t>LiDAR Point Cloud</a:t>
            </a:r>
          </a:p>
        </p:txBody>
      </p:sp>
      <p:pic>
        <p:nvPicPr>
          <p:cNvPr id="1026" name="Picture 2" descr="ASPRS Standard Classification">
            <a:extLst>
              <a:ext uri="{FF2B5EF4-FFF2-40B4-BE49-F238E27FC236}">
                <a16:creationId xmlns:a16="http://schemas.microsoft.com/office/drawing/2014/main" id="{F0288333-CB66-4A9E-8EC8-1024BA8A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25" y="1866900"/>
            <a:ext cx="4529980" cy="31497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2F608D-906F-4AB4-AA8D-6602C29D9963}"/>
              </a:ext>
            </a:extLst>
          </p:cNvPr>
          <p:cNvSpPr txBox="1"/>
          <p:nvPr/>
        </p:nvSpPr>
        <p:spPr>
          <a:xfrm>
            <a:off x="711083" y="5040064"/>
            <a:ext cx="3513762" cy="276999"/>
          </a:xfrm>
          <a:prstGeom prst="rect">
            <a:avLst/>
          </a:prstGeom>
          <a:noFill/>
        </p:spPr>
        <p:txBody>
          <a:bodyPr wrap="square" rtlCol="0">
            <a:spAutoFit/>
          </a:bodyPr>
          <a:lstStyle/>
          <a:p>
            <a:r>
              <a:rPr lang="en-US" sz="1200" dirty="0"/>
              <a:t>ASPRS Standard Classification</a:t>
            </a:r>
          </a:p>
        </p:txBody>
      </p:sp>
      <p:pic>
        <p:nvPicPr>
          <p:cNvPr id="5" name="Picture 4">
            <a:extLst>
              <a:ext uri="{FF2B5EF4-FFF2-40B4-BE49-F238E27FC236}">
                <a16:creationId xmlns:a16="http://schemas.microsoft.com/office/drawing/2014/main" id="{AE695D46-48A2-4D2A-A587-DE3B2810C7B8}"/>
              </a:ext>
            </a:extLst>
          </p:cNvPr>
          <p:cNvPicPr>
            <a:picLocks noChangeAspect="1"/>
          </p:cNvPicPr>
          <p:nvPr/>
        </p:nvPicPr>
        <p:blipFill>
          <a:blip r:embed="rId4"/>
          <a:stretch>
            <a:fillRect/>
          </a:stretch>
        </p:blipFill>
        <p:spPr>
          <a:xfrm>
            <a:off x="5476005" y="1866900"/>
            <a:ext cx="4623492" cy="3088348"/>
          </a:xfrm>
          <a:prstGeom prst="rect">
            <a:avLst/>
          </a:prstGeom>
        </p:spPr>
      </p:pic>
      <p:sp>
        <p:nvSpPr>
          <p:cNvPr id="7" name="TextBox 6">
            <a:extLst>
              <a:ext uri="{FF2B5EF4-FFF2-40B4-BE49-F238E27FC236}">
                <a16:creationId xmlns:a16="http://schemas.microsoft.com/office/drawing/2014/main" id="{5CDAC39A-26CC-4DAF-85C0-23B640571C16}"/>
              </a:ext>
            </a:extLst>
          </p:cNvPr>
          <p:cNvSpPr txBox="1"/>
          <p:nvPr/>
        </p:nvSpPr>
        <p:spPr>
          <a:xfrm>
            <a:off x="5392219" y="4955248"/>
            <a:ext cx="3513762" cy="276999"/>
          </a:xfrm>
          <a:prstGeom prst="rect">
            <a:avLst/>
          </a:prstGeom>
          <a:noFill/>
        </p:spPr>
        <p:txBody>
          <a:bodyPr wrap="square" rtlCol="0">
            <a:spAutoFit/>
          </a:bodyPr>
          <a:lstStyle/>
          <a:p>
            <a:r>
              <a:rPr lang="en-US" sz="1200" dirty="0"/>
              <a:t>Point Cloud Classification by Color</a:t>
            </a:r>
          </a:p>
        </p:txBody>
      </p:sp>
    </p:spTree>
    <p:extLst>
      <p:ext uri="{BB962C8B-B14F-4D97-AF65-F5344CB8AC3E}">
        <p14:creationId xmlns:p14="http://schemas.microsoft.com/office/powerpoint/2010/main" val="332650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8763-972B-4844-96C9-0C66C23DCA3C}"/>
              </a:ext>
            </a:extLst>
          </p:cNvPr>
          <p:cNvSpPr>
            <a:spLocks noGrp="1"/>
          </p:cNvSpPr>
          <p:nvPr>
            <p:ph type="title"/>
          </p:nvPr>
        </p:nvSpPr>
        <p:spPr/>
        <p:txBody>
          <a:bodyPr/>
          <a:lstStyle/>
          <a:p>
            <a:r>
              <a:rPr lang="en-US" dirty="0"/>
              <a:t>Problems</a:t>
            </a:r>
          </a:p>
        </p:txBody>
      </p:sp>
      <p:sp>
        <p:nvSpPr>
          <p:cNvPr id="3" name="TextBox 2">
            <a:extLst>
              <a:ext uri="{FF2B5EF4-FFF2-40B4-BE49-F238E27FC236}">
                <a16:creationId xmlns:a16="http://schemas.microsoft.com/office/drawing/2014/main" id="{FDEF24C1-042E-4C0B-8ECC-09E54CE7FC47}"/>
              </a:ext>
            </a:extLst>
          </p:cNvPr>
          <p:cNvSpPr txBox="1"/>
          <p:nvPr/>
        </p:nvSpPr>
        <p:spPr>
          <a:xfrm>
            <a:off x="730915" y="1682234"/>
            <a:ext cx="1035376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 of 3D objects has great improvements over the past few years; producing impressive results of approx. 92% accuracy. However, these results have been largely based on CAD data, rather than real world objects. </a:t>
            </a:r>
          </a:p>
          <a:p>
            <a:pPr marL="285750" indent="-285750">
              <a:buFont typeface="Arial" panose="020B0604020202020204" pitchFamily="34" charset="0"/>
              <a:buChar char="•"/>
            </a:pPr>
            <a:r>
              <a:rPr lang="en-US" i="1" dirty="0"/>
              <a:t>“Revisiting Point Cloud Classification: A New Benchmark Dataset and Classification Model on Real-World Data” (</a:t>
            </a:r>
            <a:r>
              <a:rPr lang="en-US" dirty="0"/>
              <a:t>Uy et al.)</a:t>
            </a:r>
          </a:p>
          <a:p>
            <a:pPr marL="742950" lvl="1" indent="-285750">
              <a:buFont typeface="Arial" panose="020B0604020202020204" pitchFamily="34" charset="0"/>
              <a:buChar char="•"/>
            </a:pPr>
            <a:r>
              <a:rPr lang="en-US" dirty="0"/>
              <a:t>Performed a benchmark of existing point cloud classification techniques, utilizing real-world and synthetic data</a:t>
            </a:r>
          </a:p>
          <a:p>
            <a:pPr marL="1200150" lvl="2" indent="-285750">
              <a:buFont typeface="Arial" panose="020B0604020202020204" pitchFamily="34" charset="0"/>
              <a:buChar char="•"/>
            </a:pPr>
            <a:r>
              <a:rPr lang="en-US" dirty="0"/>
              <a:t>ModelNet40 – 10,000 CAD Models</a:t>
            </a:r>
          </a:p>
          <a:p>
            <a:pPr marL="1200150" lvl="2" indent="-285750">
              <a:buFont typeface="Arial" panose="020B0604020202020204" pitchFamily="34" charset="0"/>
              <a:buChar char="•"/>
            </a:pPr>
            <a:r>
              <a:rPr lang="en-US" dirty="0"/>
              <a:t>ScanObjectNN</a:t>
            </a:r>
          </a:p>
          <a:p>
            <a:pPr marL="1200150" lvl="2" indent="-285750">
              <a:buFont typeface="Arial" panose="020B0604020202020204" pitchFamily="34" charset="0"/>
              <a:buChar char="•"/>
            </a:pPr>
            <a:r>
              <a:rPr lang="en-US" dirty="0"/>
              <a:t>SceneNN </a:t>
            </a:r>
          </a:p>
          <a:p>
            <a:pPr marL="1200150" lvl="2" indent="-285750">
              <a:buFont typeface="Arial" panose="020B0604020202020204" pitchFamily="34" charset="0"/>
              <a:buChar char="•"/>
            </a:pPr>
            <a:r>
              <a:rPr lang="en-US" dirty="0"/>
              <a:t>ScanNet</a:t>
            </a:r>
          </a:p>
          <a:p>
            <a:pPr marL="742950" lvl="1" indent="-285750">
              <a:buFont typeface="Arial" panose="020B0604020202020204" pitchFamily="34" charset="0"/>
              <a:buChar char="•"/>
            </a:pPr>
            <a:r>
              <a:rPr lang="en-US" dirty="0"/>
              <a:t>15 Common Categories were manually filtered</a:t>
            </a:r>
          </a:p>
          <a:p>
            <a:pPr marL="742950" lvl="1" indent="-285750">
              <a:buFont typeface="Arial" panose="020B0604020202020204" pitchFamily="34" charset="0"/>
              <a:buChar char="•"/>
            </a:pPr>
            <a:r>
              <a:rPr lang="en-US" dirty="0"/>
              <a:t>Study showed accuracy with CAD data was extremely high “reaching perfection”, however real-world object classification was reduced</a:t>
            </a:r>
          </a:p>
          <a:p>
            <a:pPr marL="742950" lvl="1" indent="-285750">
              <a:buFont typeface="Arial" panose="020B0604020202020204" pitchFamily="34" charset="0"/>
              <a:buChar char="•"/>
            </a:pPr>
            <a:r>
              <a:rPr lang="en-US" dirty="0"/>
              <a:t>Factors that contribute to reduced inaccuracy relate to unavoidable noise and incomplete data (due to sensors)</a:t>
            </a:r>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2064189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FDFEC-74C5-4B0D-B152-AF0D3D19942C}"/>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r>
              <a:rPr lang="en-US" sz="2800" dirty="0"/>
              <a:t>Classification</a:t>
            </a:r>
          </a:p>
        </p:txBody>
      </p:sp>
      <p:sp>
        <p:nvSpPr>
          <p:cNvPr id="3" name="TextBox 2">
            <a:extLst>
              <a:ext uri="{FF2B5EF4-FFF2-40B4-BE49-F238E27FC236}">
                <a16:creationId xmlns:a16="http://schemas.microsoft.com/office/drawing/2014/main" id="{169E8B1B-A5F0-40FB-8EEC-D356B62B697A}"/>
              </a:ext>
            </a:extLst>
          </p:cNvPr>
          <p:cNvSpPr txBox="1"/>
          <p:nvPr/>
        </p:nvSpPr>
        <p:spPr>
          <a:xfrm>
            <a:off x="913795" y="1732449"/>
            <a:ext cx="3078749" cy="4058751"/>
          </a:xfrm>
          <a:prstGeom prst="rect">
            <a:avLst/>
          </a:prstGeom>
        </p:spPr>
        <p:txBody>
          <a:bodyPr vert="horz" lIns="91440" tIns="45720" rIns="91440" bIns="45720" rtlCol="0" anchor="t">
            <a:noAutofit/>
          </a:bodyPr>
          <a:lstStyle/>
          <a:p>
            <a:pPr defTabSz="457200">
              <a:lnSpc>
                <a:spcPct val="90000"/>
              </a:lnSpc>
              <a:spcBef>
                <a:spcPct val="20000"/>
              </a:spcBef>
              <a:spcAft>
                <a:spcPts val="600"/>
              </a:spcAft>
              <a:buClr>
                <a:schemeClr val="tx2"/>
              </a:buClr>
              <a:buSzPct val="70000"/>
              <a:buFont typeface="Wingdings 2" charset="2"/>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Methods:</a:t>
            </a: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Spatial-Based</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Height</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Eigenvalue and K-Means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Local Plane </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Homogeneity of Surface normal</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Surface Roughness</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Vertical Profile</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Point Density</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Density Ratio</a:t>
            </a: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Echo-based</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Terrain Echo</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Vegetation Echo</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Power-line Echo</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First, intermediate, last return</a:t>
            </a:r>
          </a:p>
          <a:p>
            <a:pPr marL="285750"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Wave-form-based (used with full-waveform LiDAR data)</a:t>
            </a:r>
          </a:p>
          <a:p>
            <a:pPr marL="742950" lvl="1" indent="-285750" defTabSz="457200">
              <a:lnSpc>
                <a:spcPct val="90000"/>
              </a:lnSpc>
              <a:spcBef>
                <a:spcPct val="20000"/>
              </a:spcBef>
              <a:spcAft>
                <a:spcPts val="600"/>
              </a:spcAft>
              <a:buClr>
                <a:schemeClr val="tx2"/>
              </a:buClr>
              <a:buSzPct val="70000"/>
              <a:buFont typeface="Wingdings 2" charset="2"/>
              <a:buChar char="•"/>
            </a:pPr>
            <a:r>
              <a:rPr lang="en-US" sz="11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Amplitude, Width, shape and Cross Section</a:t>
            </a:r>
          </a:p>
        </p:txBody>
      </p:sp>
      <p:pic>
        <p:nvPicPr>
          <p:cNvPr id="137" name="Picture 13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2050" name="Picture 2" descr="Latest OxTS tool combines inertial and lidar point-cloud data - GPS World">
            <a:extLst>
              <a:ext uri="{FF2B5EF4-FFF2-40B4-BE49-F238E27FC236}">
                <a16:creationId xmlns:a16="http://schemas.microsoft.com/office/drawing/2014/main" id="{4ED41060-E39E-464F-A6F9-36E4E25260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62" r="18838" b="-1"/>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033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ADA1-4CC3-491A-BD54-6C2A5C4A5A01}"/>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BF4E1CD6-4CD4-4A4A-8841-1DEBE8E3C674}"/>
              </a:ext>
            </a:extLst>
          </p:cNvPr>
          <p:cNvSpPr txBox="1"/>
          <p:nvPr/>
        </p:nvSpPr>
        <p:spPr>
          <a:xfrm>
            <a:off x="427290" y="1657884"/>
            <a:ext cx="11374452" cy="4247317"/>
          </a:xfrm>
          <a:prstGeom prst="rect">
            <a:avLst/>
          </a:prstGeom>
          <a:noFill/>
        </p:spPr>
        <p:txBody>
          <a:bodyPr wrap="square" rtlCol="0">
            <a:spAutoFit/>
          </a:bodyPr>
          <a:lstStyle/>
          <a:p>
            <a:r>
              <a:rPr lang="en-US" sz="1000" dirty="0">
                <a:effectLst/>
              </a:rPr>
              <a:t>-, N. D., By, -, News Deskhttp://geospatialmedia.netThis is the account of the Newsdesk team at Geospatial Media. Reach us at newsdesk [@] geospatialmedia.net or call us on +91-120-4612500, Desk, N., &amp; This is the account of the Newsdesk team at Geospatial Media. Reach us at newsdesk [@] geospatialmedia.net or call us on +91-120-4612500. (2018, July 12). </a:t>
            </a:r>
            <a:r>
              <a:rPr lang="en-US" sz="1000" i="1" dirty="0">
                <a:effectLst/>
              </a:rPr>
              <a:t>LizardTech awarded US patent for Lidar Point Cloud Compression</a:t>
            </a:r>
            <a:r>
              <a:rPr lang="en-US" sz="1000" dirty="0">
                <a:effectLst/>
              </a:rPr>
              <a:t>. Geospatial World. Retrieved December 7, 2021, from https://www.geospatialworld.net/news/lizardtech-awarded-us-patent-lidar-point-cloud-compression-2/. </a:t>
            </a:r>
          </a:p>
          <a:p>
            <a:endParaRPr lang="en-US" sz="1000" dirty="0">
              <a:effectLst/>
            </a:endParaRPr>
          </a:p>
          <a:p>
            <a:r>
              <a:rPr lang="en-US" sz="1000" i="1" dirty="0">
                <a:effectLst/>
              </a:rPr>
              <a:t>5 compelling applications for LIDAR Technology</a:t>
            </a:r>
            <a:r>
              <a:rPr lang="en-US" sz="1000" dirty="0">
                <a:effectLst/>
              </a:rPr>
              <a:t>. Aerial LiDAR &amp; photogrammetry UAV drone survey equipment and software. (n.d.). Retrieved December 7, 2021, from https://www.microdrones.com/en/content/5-compelling-applications-for-lidar-technology/. </a:t>
            </a:r>
          </a:p>
          <a:p>
            <a:endParaRPr lang="en-US" sz="1000" dirty="0">
              <a:effectLst/>
            </a:endParaRPr>
          </a:p>
          <a:p>
            <a:r>
              <a:rPr lang="en-US" sz="1000" dirty="0">
                <a:effectLst/>
              </a:rPr>
              <a:t>Chehata, N., David, N., &amp; Bretar, F. (2008). LIDAR DATA CLASSIFICATION USING HIERARCHICAL K-MEANS CLUSTERING . Retrieved December 7, 2021, from http://citeseerx.ist.psu.edu/viewdoc/download;jsessionid=497E74702B4BB04A37BCC244E1A10B8D?doi=10.1.1.151.1213&amp;rep=rep1&amp;type=pdf. </a:t>
            </a:r>
          </a:p>
          <a:p>
            <a:endParaRPr lang="en-US" sz="1000" dirty="0">
              <a:effectLst/>
            </a:endParaRPr>
          </a:p>
          <a:p>
            <a:r>
              <a:rPr lang="en-US" sz="1000" dirty="0">
                <a:effectLst/>
              </a:rPr>
              <a:t>Cozzens, T. (2020, December 1). </a:t>
            </a:r>
            <a:r>
              <a:rPr lang="en-US" sz="1000" i="1" dirty="0">
                <a:effectLst/>
              </a:rPr>
              <a:t>Latest OxTS tool combines inertial and LIDAR point-cloud data</a:t>
            </a:r>
            <a:r>
              <a:rPr lang="en-US" sz="1000" dirty="0">
                <a:effectLst/>
              </a:rPr>
              <a:t>. GPS World. Retrieved December 8, 2021, from https://www.gpsworld.com/latest-oxts-tool-combines-inertial-and-lidar-point-cloud-data/. </a:t>
            </a:r>
          </a:p>
          <a:p>
            <a:endParaRPr lang="en-US" sz="1000" dirty="0">
              <a:effectLst/>
            </a:endParaRPr>
          </a:p>
          <a:p>
            <a:endParaRPr lang="en-US" sz="1000" dirty="0">
              <a:effectLst/>
            </a:endParaRPr>
          </a:p>
          <a:p>
            <a:r>
              <a:rPr lang="en-US" sz="1000" dirty="0">
                <a:effectLst/>
              </a:rPr>
              <a:t>Graham, L. (2021, October 13). </a:t>
            </a:r>
            <a:r>
              <a:rPr lang="en-US" sz="1000" i="1" dirty="0">
                <a:effectLst/>
              </a:rPr>
              <a:t>What is point cloud classification?</a:t>
            </a:r>
            <a:r>
              <a:rPr lang="en-US" sz="1000" dirty="0">
                <a:effectLst/>
              </a:rPr>
              <a:t> GeoCue. Retrieved December 8, 2021, from https://geocue.com/resources/article/what-is-point-cloud-classification/. </a:t>
            </a:r>
          </a:p>
          <a:p>
            <a:endParaRPr lang="en-US" sz="1000" dirty="0">
              <a:effectLst/>
            </a:endParaRPr>
          </a:p>
          <a:p>
            <a:r>
              <a:rPr lang="en-US" sz="1000" i="1" dirty="0">
                <a:effectLst/>
              </a:rPr>
              <a:t>Lidar point cloud Washington, DC</a:t>
            </a:r>
            <a:r>
              <a:rPr lang="en-US" sz="1000" dirty="0">
                <a:effectLst/>
              </a:rPr>
              <a:t>. Lidar Point Cloud Washington, DC. (n.d.). Retrieved December 7, 2021, from https://www.usgs.gov/media/images/lidar-point-cloud-washington-dc-0. </a:t>
            </a:r>
          </a:p>
          <a:p>
            <a:endParaRPr lang="en-US" sz="1000" dirty="0">
              <a:effectLst/>
            </a:endParaRPr>
          </a:p>
          <a:p>
            <a:r>
              <a:rPr lang="en-US" sz="1000" dirty="0">
                <a:effectLst/>
              </a:rPr>
              <a:t>Thompson, J. (2021, November 12). </a:t>
            </a:r>
            <a:r>
              <a:rPr lang="en-US" sz="1000" i="1" dirty="0">
                <a:effectLst/>
              </a:rPr>
              <a:t>100 real-world applications of Lidar Technology</a:t>
            </a:r>
            <a:r>
              <a:rPr lang="en-US" sz="1000" dirty="0">
                <a:effectLst/>
              </a:rPr>
              <a:t>. Level Five Supplies. Retrieved December 7, 2021, from https://levelfivesupplies.com/100-real-world-applications-of-lidar-technology/. </a:t>
            </a:r>
          </a:p>
          <a:p>
            <a:endParaRPr lang="en-US" sz="1000" dirty="0">
              <a:effectLst/>
            </a:endParaRPr>
          </a:p>
          <a:p>
            <a:r>
              <a:rPr lang="en-US" sz="1000" dirty="0">
                <a:effectLst/>
              </a:rPr>
              <a:t>US Department of Commerce, N. O. and A. A. (2012, October 1). </a:t>
            </a:r>
            <a:r>
              <a:rPr lang="en-US" sz="1000" i="1" dirty="0">
                <a:effectLst/>
              </a:rPr>
              <a:t>What is Lidar</a:t>
            </a:r>
            <a:r>
              <a:rPr lang="en-US" sz="1000" dirty="0">
                <a:effectLst/>
              </a:rPr>
              <a:t>. NOAA's National Ocean Service. Retrieved December 7, 2021, from https://oceanservice.noaa.gov/facts/lidar.html. </a:t>
            </a:r>
          </a:p>
          <a:p>
            <a:endParaRPr lang="en-US" sz="1000" dirty="0">
              <a:effectLst/>
            </a:endParaRPr>
          </a:p>
          <a:p>
            <a:r>
              <a:rPr lang="en-US" sz="1000" dirty="0">
                <a:effectLst/>
              </a:rPr>
              <a:t>Uy , M., Pham , Q.-H., Hua , B.-S., Nguyen , D. T., &amp; Yeung, S.-K. (2019). </a:t>
            </a:r>
            <a:r>
              <a:rPr lang="en-US" sz="1000" i="1" dirty="0">
                <a:effectLst/>
              </a:rPr>
              <a:t>Revisiting Point Cloud Classification: A New Benchmark Dataset and Classification Model on Real-World Data</a:t>
            </a:r>
            <a:r>
              <a:rPr lang="en-US" sz="1000" dirty="0">
                <a:effectLst/>
              </a:rPr>
              <a:t>. Scanobjectnn. Retrieved December 8, 2021, from https://arxiv.org/pdf/1908.04616.pdf. </a:t>
            </a:r>
          </a:p>
          <a:p>
            <a:endParaRPr lang="en-US" sz="1000" dirty="0">
              <a:effectLst/>
            </a:endParaRPr>
          </a:p>
          <a:p>
            <a:r>
              <a:rPr lang="en-US" sz="1000" dirty="0">
                <a:effectLst/>
              </a:rPr>
              <a:t>Yastikli, N., &amp; Cetin, Z. (2016, December 19). CLASSIFICATION OF LiDAR DATA WITH POINT BASED CLASSIFICATION METHODS . Retrieved December 7, 2021, from https://www.int-arch-photogramm-remote-sens-spatial-inf-sci.net/XLI-B3/441/2016/isprs-archives-XLI-B3-441-2016.pdf. </a:t>
            </a:r>
          </a:p>
        </p:txBody>
      </p:sp>
    </p:spTree>
    <p:extLst>
      <p:ext uri="{BB962C8B-B14F-4D97-AF65-F5344CB8AC3E}">
        <p14:creationId xmlns:p14="http://schemas.microsoft.com/office/powerpoint/2010/main" val="585945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{79DDDACF-79A6-415A-8E45-D6059E9A97C8}tf55705232_win32</Template>
  <TotalTime>858</TotalTime>
  <Words>1272</Words>
  <Application>Microsoft Office PowerPoint</Application>
  <PresentationFormat>Widescreen</PresentationFormat>
  <Paragraphs>114</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Goudy Old Style</vt:lpstr>
      <vt:lpstr>OpenSans-Regular</vt:lpstr>
      <vt:lpstr>Wingdings 2</vt:lpstr>
      <vt:lpstr>SlateVTI</vt:lpstr>
      <vt:lpstr>LiDAR Point Cloud Classification</vt:lpstr>
      <vt:lpstr>Outline</vt:lpstr>
      <vt:lpstr>What is LiDAR</vt:lpstr>
      <vt:lpstr>Use Cases</vt:lpstr>
      <vt:lpstr>LiDAR Point Cloud</vt:lpstr>
      <vt:lpstr>Problems</vt:lpstr>
      <vt:lpstr>Classification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LiDAR Point Classification</dc:title>
  <dc:creator>Burke, Dan [USA]</dc:creator>
  <cp:lastModifiedBy>Dan B</cp:lastModifiedBy>
  <cp:revision>13</cp:revision>
  <dcterms:created xsi:type="dcterms:W3CDTF">2021-12-07T19:26:31Z</dcterms:created>
  <dcterms:modified xsi:type="dcterms:W3CDTF">2021-12-09T04:10:37Z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